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5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activeX/activeX8.xml" ContentType="application/vnd.ms-office.activeX+xml"/>
  <Override PartName="/ppt/activeX/activeX9.xml" ContentType="application/vnd.ms-office.activeX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75" r:id="rId4"/>
    <p:sldId id="273" r:id="rId5"/>
    <p:sldId id="281" r:id="rId6"/>
    <p:sldId id="277" r:id="rId7"/>
    <p:sldId id="282" r:id="rId8"/>
  </p:sldIdLst>
  <p:sldSz cx="9144000" cy="6858000" type="screen4x3"/>
  <p:notesSz cx="695325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0099CC"/>
    <a:srgbClr val="3399FF"/>
    <a:srgbClr val="CCCC00"/>
    <a:srgbClr val="FF00FF"/>
    <a:srgbClr val="008000"/>
    <a:srgbClr val="A1CD33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60" d="100"/>
          <a:sy n="60" d="100"/>
        </p:scale>
        <p:origin x="-7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38015"/>
  <ax:ocxPr ax:name="ForeColor" ax:value="255"/>
  <ax:ocxPr ax:name="BorderStyle" ax:value="1"/>
  <ax:ocxPr ax:name="Size" ax:value="6350;1270"/>
  <ax:ocxPr ax:name="SpecialEffect" ax:value="0"/>
  <ax:ocxPr ax:name="FontName" ax:value="Arial"/>
  <ax:ocxPr ax:name="FontEffects" ax:value="1073741825"/>
  <ax:ocxPr ax:name="FontHeight" ax:value="525"/>
  <ax:ocxPr ax:name="FontCharSet" ax:value="0"/>
  <ax:ocxPr ax:name="FontPitchAndFamily" ax:value="2"/>
  <ax:ocxPr ax:name="ParagraphAlign" ax:value="3"/>
  <ax:ocxPr ax:name="FontWeight" ax:value="700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BA35A-37AE-46B4-91FD-FE2D1ADD1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76956-51CA-4A7D-986C-4B1BA0DE1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FA579-0A26-4CFD-BF29-DCB0D0171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BF08D-DC48-402E-B4BD-A93DF6071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69F9A-C3DD-4958-89A0-190D80710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83C67-7541-440F-9126-6D775BB6D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02BA9-68D8-4C22-81A1-180E16BC3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B6752-D350-4694-9846-8CB09EDDC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65EA2-F8B8-4480-8008-AF116FE26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D5EFA-F37B-47AD-A999-EE0F52A38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1378-1EB7-41D7-8144-B62FFB07A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C17C8-DC6B-4A4A-9416-43AF7CA29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9ADE74E-1262-4123-8F31-3132735D9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3.gi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6.xml"/><Relationship Id="rId7" Type="http://schemas.openxmlformats.org/officeDocument/2006/relationships/image" Target="../media/image3.gif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8.xml"/><Relationship Id="rId4" Type="http://schemas.openxmlformats.org/officeDocument/2006/relationships/control" Target="../activeX/activeX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7" Type="http://schemas.openxmlformats.org/officeDocument/2006/relationships/image" Target="../media/image3.gif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990600" y="22860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Bài</a:t>
            </a:r>
            <a:r>
              <a:rPr lang="en-US" sz="2400" b="1"/>
              <a:t>:</a:t>
            </a:r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 b="1">
                <a:solidFill>
                  <a:srgbClr val="0000FF"/>
                </a:solidFill>
              </a:rPr>
              <a:t>Chú Đất Nung </a:t>
            </a: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3276600" y="546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Tập đọc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381000" y="1219200"/>
            <a:ext cx="8058150" cy="933450"/>
          </a:xfrm>
          <a:prstGeom prst="ribbon2">
            <a:avLst>
              <a:gd name="adj1" fmla="val 18991"/>
              <a:gd name="adj2" fmla="val 52657"/>
            </a:avLst>
          </a:prstGeom>
          <a:gradFill rotWithShape="1">
            <a:gsLst>
              <a:gs pos="0">
                <a:srgbClr val="3399FF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3300"/>
                </a:solidFill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3366FF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905000" y="914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</a:t>
            </a:r>
            <a:r>
              <a:rPr lang="en-US" sz="2800"/>
              <a:t>:  </a:t>
            </a:r>
            <a:r>
              <a:rPr lang="en-US" sz="2400" b="1">
                <a:solidFill>
                  <a:srgbClr val="0000FF"/>
                </a:solidFill>
              </a:rPr>
              <a:t>Chú Đất Nung</a:t>
            </a:r>
            <a:r>
              <a:rPr lang="en-US"/>
              <a:t>  (</a:t>
            </a:r>
            <a:r>
              <a:rPr lang="en-US" sz="2000"/>
              <a:t>Tiếp theo</a:t>
            </a:r>
            <a:r>
              <a:rPr lang="en-US"/>
              <a:t>)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181600" y="12954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(Theo Nguyễn Kiên</a:t>
            </a:r>
            <a:r>
              <a:rPr lang="en-US"/>
              <a:t> )</a:t>
            </a:r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1371600" y="22860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3276600" y="546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Tập đọc</a:t>
            </a:r>
          </a:p>
        </p:txBody>
      </p:sp>
      <p:sp>
        <p:nvSpPr>
          <p:cNvPr id="6150" name="Text Box 14"/>
          <p:cNvSpPr txBox="1">
            <a:spLocks noChangeArrowheads="1"/>
          </p:cNvSpPr>
          <p:nvPr/>
        </p:nvSpPr>
        <p:spPr bwMode="auto">
          <a:xfrm>
            <a:off x="1143000" y="27432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6151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05000"/>
            <a:ext cx="7467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8" descr="BOOKANI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9"/>
          <p:cNvSpPr txBox="1">
            <a:spLocks noChangeArrowheads="1"/>
          </p:cNvSpPr>
          <p:nvPr/>
        </p:nvSpPr>
        <p:spPr bwMode="auto">
          <a:xfrm>
            <a:off x="323850" y="4572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Sgk / 138</a:t>
            </a:r>
          </a:p>
        </p:txBody>
      </p:sp>
      <p:sp>
        <p:nvSpPr>
          <p:cNvPr id="1032" name="Text Box 10"/>
          <p:cNvSpPr txBox="1">
            <a:spLocks noChangeArrowheads="1"/>
          </p:cNvSpPr>
          <p:nvPr/>
        </p:nvSpPr>
        <p:spPr bwMode="auto">
          <a:xfrm>
            <a:off x="2905125" y="2362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Tìm hiểu bài</a:t>
            </a:r>
          </a:p>
        </p:txBody>
      </p:sp>
      <p:sp>
        <p:nvSpPr>
          <p:cNvPr id="1033" name="Text Box 11"/>
          <p:cNvSpPr txBox="1">
            <a:spLocks noChangeArrowheads="1"/>
          </p:cNvSpPr>
          <p:nvPr/>
        </p:nvSpPr>
        <p:spPr bwMode="auto">
          <a:xfrm>
            <a:off x="314325" y="2286000"/>
            <a:ext cx="227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Luyện đọc</a:t>
            </a:r>
          </a:p>
        </p:txBody>
      </p:sp>
      <p:sp>
        <p:nvSpPr>
          <p:cNvPr id="1034" name="Text Box 13"/>
          <p:cNvSpPr txBox="1">
            <a:spLocks noChangeArrowheads="1"/>
          </p:cNvSpPr>
          <p:nvPr/>
        </p:nvSpPr>
        <p:spPr bwMode="auto">
          <a:xfrm>
            <a:off x="457200" y="1600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00FF"/>
                </a:solidFill>
              </a:rPr>
              <a:t>Nội dung :</a:t>
            </a:r>
            <a:r>
              <a:rPr lang="en-US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1035" name="Line 14"/>
          <p:cNvSpPr>
            <a:spLocks noChangeShapeType="1"/>
          </p:cNvSpPr>
          <p:nvPr/>
        </p:nvSpPr>
        <p:spPr bwMode="auto">
          <a:xfrm>
            <a:off x="2819400" y="25908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200025" y="4800600"/>
            <a:ext cx="36099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+ Kẻ nào đã bắt nàng tới đây?</a:t>
            </a:r>
          </a:p>
          <a:p>
            <a:pPr>
              <a:spcBef>
                <a:spcPct val="50000"/>
              </a:spcBef>
            </a:pPr>
            <a:r>
              <a:rPr lang="en-US" sz="2000"/>
              <a:t>+ Lầu son của nàng đâu?</a:t>
            </a:r>
          </a:p>
          <a:p>
            <a:pPr>
              <a:spcBef>
                <a:spcPct val="50000"/>
              </a:spcBef>
            </a:pPr>
            <a:r>
              <a:rPr lang="en-US" sz="2000"/>
              <a:t>+ Chuột ăn rồi !</a:t>
            </a:r>
          </a:p>
          <a:p>
            <a:pPr>
              <a:spcBef>
                <a:spcPct val="50000"/>
              </a:spcBef>
            </a:pPr>
            <a:r>
              <a:rPr lang="en-US" sz="2000"/>
              <a:t>+ Sao trông anh khác thế?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2819400" y="29718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Ý đoạn 1: </a:t>
            </a:r>
            <a:r>
              <a:rPr lang="en-US" sz="2000" b="1"/>
              <a:t>Kể lại tai nạn của hai người bột.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2895600" y="35814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Ý đoạn 2: </a:t>
            </a:r>
            <a:r>
              <a:rPr lang="en-US" sz="2000" b="1"/>
              <a:t>Kể chuyện Đất Nung cứu bạn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381000" y="1600200"/>
            <a:ext cx="8210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 </a:t>
            </a:r>
            <a:r>
              <a:rPr lang="en-US" sz="2000" b="1" u="sng">
                <a:solidFill>
                  <a:srgbClr val="FF00FF"/>
                </a:solidFill>
              </a:rPr>
              <a:t>Nội dung</a:t>
            </a:r>
            <a:r>
              <a:rPr lang="en-US" sz="2000" b="1" u="sng">
                <a:solidFill>
                  <a:schemeClr val="bg1"/>
                </a:solidFill>
              </a:rPr>
              <a:t>   </a:t>
            </a:r>
            <a:r>
              <a:rPr lang="en-US" sz="2000" b="1"/>
              <a:t>Chú Đất Nung nhờ dám nung mình trong lửa đã trở thành người hữu ích, cứu sống được người khác.</a:t>
            </a:r>
          </a:p>
        </p:txBody>
      </p:sp>
      <p:sp>
        <p:nvSpPr>
          <p:cNvPr id="1040" name="Text Box 42"/>
          <p:cNvSpPr txBox="1">
            <a:spLocks noChangeArrowheads="1"/>
          </p:cNvSpPr>
          <p:nvPr/>
        </p:nvSpPr>
        <p:spPr bwMode="auto">
          <a:xfrm>
            <a:off x="1905000" y="914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</a:t>
            </a:r>
            <a:r>
              <a:rPr lang="en-US" sz="2800"/>
              <a:t>:  </a:t>
            </a:r>
            <a:r>
              <a:rPr lang="en-US" sz="2400" b="1">
                <a:solidFill>
                  <a:srgbClr val="0000FF"/>
                </a:solidFill>
              </a:rPr>
              <a:t>Chú Đất Nung</a:t>
            </a:r>
            <a:r>
              <a:rPr lang="en-US"/>
              <a:t>  (</a:t>
            </a:r>
            <a:r>
              <a:rPr lang="en-US" sz="2000"/>
              <a:t>Tiếp theo</a:t>
            </a:r>
            <a:r>
              <a:rPr lang="en-US"/>
              <a:t>)</a:t>
            </a:r>
          </a:p>
        </p:txBody>
      </p:sp>
      <p:sp>
        <p:nvSpPr>
          <p:cNvPr id="1041" name="Text Box 43"/>
          <p:cNvSpPr txBox="1">
            <a:spLocks noChangeArrowheads="1"/>
          </p:cNvSpPr>
          <p:nvPr/>
        </p:nvSpPr>
        <p:spPr bwMode="auto">
          <a:xfrm>
            <a:off x="5181600" y="12954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(Theo Nguyễn Kiên</a:t>
            </a:r>
            <a:r>
              <a:rPr lang="en-US" b="1"/>
              <a:t> </a:t>
            </a:r>
            <a:r>
              <a:rPr lang="en-US"/>
              <a:t>)</a:t>
            </a:r>
          </a:p>
        </p:txBody>
      </p:sp>
      <p:sp>
        <p:nvSpPr>
          <p:cNvPr id="1042" name="Text Box 45"/>
          <p:cNvSpPr txBox="1">
            <a:spLocks noChangeArrowheads="1"/>
          </p:cNvSpPr>
          <p:nvPr/>
        </p:nvSpPr>
        <p:spPr bwMode="auto">
          <a:xfrm>
            <a:off x="3276600" y="546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Tập đọc</a:t>
            </a:r>
          </a:p>
        </p:txBody>
      </p:sp>
    </p:spTree>
    <p:controls>
      <p:control spid="1026" name="TextBox1" r:id="rId2" imgW="2286000" imgH="457200"/>
      <p:control spid="1027" name="TextBox2" r:id="rId3" imgW="2286000" imgH="457200"/>
      <p:control spid="1028" name="TextBox3" r:id="rId4" imgW="2286000" imgH="457200"/>
      <p:control spid="1029" name="TextBox4" r:id="rId5" imgW="2286000" imgH="457200"/>
    </p:controls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5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2" grpId="0"/>
      <p:bldP spid="54292" grpId="1"/>
      <p:bldP spid="54295" grpId="0"/>
      <p:bldP spid="54297" grpId="0"/>
      <p:bldP spid="543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BOOKANI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323850" y="4572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Sgk / 138</a:t>
            </a:r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533400" y="2057400"/>
            <a:ext cx="81534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</a:t>
            </a:r>
            <a:r>
              <a:rPr lang="en-US" sz="2000"/>
              <a:t>Hai người bột tỉnh dần, nhận ra bạn cũ thì lạ quá, kêu lên: </a:t>
            </a:r>
          </a:p>
          <a:p>
            <a:pPr>
              <a:spcBef>
                <a:spcPct val="50000"/>
              </a:spcBef>
            </a:pPr>
            <a:r>
              <a:rPr lang="en-US" sz="2000"/>
              <a:t>    - Ôi, chính anh đã cứu chúng tôi đấy ư? Sao trông anh khác thế? </a:t>
            </a:r>
          </a:p>
          <a:p>
            <a:pPr>
              <a:spcBef>
                <a:spcPct val="50000"/>
              </a:spcBef>
            </a:pPr>
            <a:r>
              <a:rPr lang="en-US" sz="2000"/>
              <a:t>     - Có gì đâu, tại tớ nung trong lửa. Bây giờ tớ có thể phơi nắng, phơi mưa hàng đời người.</a:t>
            </a:r>
          </a:p>
          <a:p>
            <a:pPr>
              <a:spcBef>
                <a:spcPct val="50000"/>
              </a:spcBef>
            </a:pPr>
            <a:r>
              <a:rPr lang="en-US" sz="2000"/>
              <a:t>     Nàng công chúa phục quá, thì thào với chàng kị sĩ: </a:t>
            </a:r>
          </a:p>
          <a:p>
            <a:pPr>
              <a:spcBef>
                <a:spcPct val="50000"/>
              </a:spcBef>
            </a:pPr>
            <a:r>
              <a:rPr lang="en-US" sz="2000"/>
              <a:t>    - Thế mà chúng mình mới chìm xuống nước đã vữa ra.</a:t>
            </a:r>
          </a:p>
          <a:p>
            <a:pPr>
              <a:spcBef>
                <a:spcPct val="50000"/>
              </a:spcBef>
            </a:pPr>
            <a:r>
              <a:rPr lang="en-US" sz="2000"/>
              <a:t>    Đất Nung đánh một câu cộc tuếch: </a:t>
            </a:r>
          </a:p>
          <a:p>
            <a:pPr>
              <a:spcBef>
                <a:spcPct val="50000"/>
              </a:spcBef>
            </a:pPr>
            <a:r>
              <a:rPr lang="en-US" sz="2000"/>
              <a:t>    - Vì các đằng ấy ở trong lọ thủy tinh mà.</a:t>
            </a:r>
          </a:p>
          <a:p>
            <a:pPr>
              <a:spcBef>
                <a:spcPct val="50000"/>
              </a:spcBef>
            </a:pPr>
            <a:r>
              <a:rPr lang="en-US" sz="2400"/>
              <a:t> </a:t>
            </a: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7162800" y="2857500"/>
            <a:ext cx="93345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V="1">
            <a:off x="6362700" y="4533900"/>
            <a:ext cx="714375" cy="952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3686175" y="4981575"/>
            <a:ext cx="1085850" cy="1905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2905125" y="4086225"/>
            <a:ext cx="1095375" cy="952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5876925" y="2419350"/>
            <a:ext cx="628650" cy="952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Text Box 25"/>
          <p:cNvSpPr txBox="1">
            <a:spLocks noChangeArrowheads="1"/>
          </p:cNvSpPr>
          <p:nvPr/>
        </p:nvSpPr>
        <p:spPr bwMode="auto">
          <a:xfrm>
            <a:off x="3276600" y="546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Tập đọc</a:t>
            </a:r>
          </a:p>
        </p:txBody>
      </p:sp>
      <p:sp>
        <p:nvSpPr>
          <p:cNvPr id="7179" name="Text Box 26"/>
          <p:cNvSpPr txBox="1">
            <a:spLocks noChangeArrowheads="1"/>
          </p:cNvSpPr>
          <p:nvPr/>
        </p:nvSpPr>
        <p:spPr bwMode="auto">
          <a:xfrm>
            <a:off x="1905000" y="914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</a:t>
            </a:r>
            <a:r>
              <a:rPr lang="en-US" sz="2800"/>
              <a:t>:  </a:t>
            </a:r>
            <a:r>
              <a:rPr lang="en-US" sz="2400" b="1">
                <a:solidFill>
                  <a:srgbClr val="0000FF"/>
                </a:solidFill>
              </a:rPr>
              <a:t>Chú Đất Nung</a:t>
            </a:r>
            <a:r>
              <a:rPr lang="en-US"/>
              <a:t>  (</a:t>
            </a:r>
            <a:r>
              <a:rPr lang="en-US" sz="2000"/>
              <a:t>Tiếp theo</a:t>
            </a:r>
            <a:r>
              <a:rPr lang="en-US"/>
              <a:t>)</a:t>
            </a:r>
          </a:p>
        </p:txBody>
      </p:sp>
      <p:sp>
        <p:nvSpPr>
          <p:cNvPr id="7180" name="Text Box 27"/>
          <p:cNvSpPr txBox="1">
            <a:spLocks noChangeArrowheads="1"/>
          </p:cNvSpPr>
          <p:nvPr/>
        </p:nvSpPr>
        <p:spPr bwMode="auto">
          <a:xfrm>
            <a:off x="5181600" y="12954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(Theo Nguyễn Kiên</a:t>
            </a:r>
            <a:r>
              <a:rPr lang="en-US"/>
              <a:t>)</a:t>
            </a:r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V="1">
            <a:off x="3733800" y="5457825"/>
            <a:ext cx="1162050" cy="9525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9" grpId="0" animBg="1"/>
      <p:bldP spid="50190" grpId="0" animBg="1"/>
      <p:bldP spid="50192" grpId="0" animBg="1"/>
      <p:bldP spid="50193" grpId="0" animBg="1"/>
      <p:bldP spid="50194" grpId="0" animBg="1"/>
      <p:bldP spid="502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2905125" y="2362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Tìm hiểu bài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314325" y="2286000"/>
            <a:ext cx="227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Luyện đọc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2819400" y="29718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Ý đoạn 1: </a:t>
            </a:r>
            <a:r>
              <a:rPr lang="en-US" sz="2000" b="1"/>
              <a:t>Kể lại tai nạn của hai người bột.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2895600" y="35814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Ý đoạn 2: </a:t>
            </a:r>
            <a:r>
              <a:rPr lang="en-US" sz="2000" b="1"/>
              <a:t>Kể chuyện Đất Nung cứu bạn</a:t>
            </a:r>
          </a:p>
        </p:txBody>
      </p:sp>
      <p:sp>
        <p:nvSpPr>
          <p:cNvPr id="2058" name="Text Box 13"/>
          <p:cNvSpPr txBox="1">
            <a:spLocks noChangeArrowheads="1"/>
          </p:cNvSpPr>
          <p:nvPr/>
        </p:nvSpPr>
        <p:spPr bwMode="auto">
          <a:xfrm>
            <a:off x="381000" y="1600200"/>
            <a:ext cx="8210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 </a:t>
            </a:r>
            <a:r>
              <a:rPr lang="en-US" sz="2000" b="1" u="sng">
                <a:solidFill>
                  <a:srgbClr val="FF00FF"/>
                </a:solidFill>
              </a:rPr>
              <a:t>Nội dung</a:t>
            </a:r>
            <a:r>
              <a:rPr lang="en-US" sz="2000" b="1" u="sng">
                <a:solidFill>
                  <a:schemeClr val="bg1"/>
                </a:solidFill>
              </a:rPr>
              <a:t>   </a:t>
            </a:r>
            <a:r>
              <a:rPr lang="en-US" sz="2000" b="1"/>
              <a:t>Chú Đất Nung nhờ dám nung mình trong lửa đã trở thành người hữu ích, cứu sống được người khác.</a:t>
            </a:r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1905000" y="914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</a:t>
            </a:r>
            <a:r>
              <a:rPr lang="en-US" sz="2800"/>
              <a:t>:  </a:t>
            </a:r>
            <a:r>
              <a:rPr lang="en-US" sz="2400" b="1">
                <a:solidFill>
                  <a:srgbClr val="0000FF"/>
                </a:solidFill>
              </a:rPr>
              <a:t>Chú Đất Nung</a:t>
            </a:r>
            <a:r>
              <a:rPr lang="en-US"/>
              <a:t>  (</a:t>
            </a:r>
            <a:r>
              <a:rPr lang="en-US" sz="2000"/>
              <a:t>Tiếp theo</a:t>
            </a:r>
            <a:r>
              <a:rPr lang="en-US"/>
              <a:t>)</a:t>
            </a:r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5181600" y="12954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(Theo Nguyễn Kiên</a:t>
            </a:r>
            <a:r>
              <a:rPr lang="en-US" b="1"/>
              <a:t> </a:t>
            </a:r>
            <a:r>
              <a:rPr lang="en-US"/>
              <a:t>)</a:t>
            </a:r>
          </a:p>
        </p:txBody>
      </p:sp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3276600" y="546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Tập đọc</a:t>
            </a:r>
          </a:p>
        </p:txBody>
      </p:sp>
      <p:pic>
        <p:nvPicPr>
          <p:cNvPr id="2062" name="Picture 18" descr="BOOKANI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3" name="Text Box 19"/>
          <p:cNvSpPr txBox="1">
            <a:spLocks noChangeArrowheads="1"/>
          </p:cNvSpPr>
          <p:nvPr/>
        </p:nvSpPr>
        <p:spPr bwMode="auto">
          <a:xfrm>
            <a:off x="323850" y="4572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Sgk / 138</a:t>
            </a:r>
          </a:p>
        </p:txBody>
      </p:sp>
    </p:spTree>
    <p:controls>
      <p:control spid="2050" name="TextBox1" r:id="rId2" imgW="2286000" imgH="457200"/>
      <p:control spid="2051" name="TextBox2" r:id="rId3" imgW="2286000" imgH="457200"/>
      <p:control spid="2052" name="TextBox3" r:id="rId4" imgW="2286000" imgH="457200"/>
      <p:control spid="2053" name="TextBox4" r:id="rId5" imgW="2286000" imgH="4572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609600" y="2819400"/>
            <a:ext cx="8001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FF"/>
                </a:solidFill>
              </a:rPr>
              <a:t>- </a:t>
            </a:r>
            <a:r>
              <a:rPr lang="en-US" sz="2400" b="1">
                <a:solidFill>
                  <a:srgbClr val="FF00FF"/>
                </a:solidFill>
              </a:rPr>
              <a:t>Về nhà học bài và kể lại câu chuyện cho người thân nghe.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FF"/>
                </a:solidFill>
              </a:rPr>
              <a:t>- Chuẩn bị bài : Cánh diều tuổi thơ (đọc bài, trả lời các câu hỏi SGK/147)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676400" y="20574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FF"/>
                </a:solidFill>
              </a:rPr>
              <a:t>DẶN DÒ: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1905000" y="914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</a:t>
            </a:r>
            <a:r>
              <a:rPr lang="en-US" sz="2800"/>
              <a:t>:  </a:t>
            </a:r>
            <a:r>
              <a:rPr lang="en-US" sz="2400" b="1">
                <a:solidFill>
                  <a:srgbClr val="0000FF"/>
                </a:solidFill>
              </a:rPr>
              <a:t>Chú Đất Nung</a:t>
            </a:r>
            <a:r>
              <a:rPr lang="en-US"/>
              <a:t>  (</a:t>
            </a:r>
            <a:r>
              <a:rPr lang="en-US" sz="2000"/>
              <a:t>Tiếp theo</a:t>
            </a:r>
            <a:r>
              <a:rPr lang="en-US"/>
              <a:t>)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181600" y="12954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(Theo Nguyễn Kiên</a:t>
            </a:r>
            <a:r>
              <a:rPr lang="en-US" b="1"/>
              <a:t> </a:t>
            </a:r>
            <a:r>
              <a:rPr lang="en-US"/>
              <a:t>)</a:t>
            </a:r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276600" y="546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Tập đọc</a:t>
            </a:r>
          </a:p>
        </p:txBody>
      </p:sp>
      <p:pic>
        <p:nvPicPr>
          <p:cNvPr id="8199" name="Picture 11" descr="BOOKANI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323850" y="4572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Sgk / 138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2905125" y="2362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Tìm hiểu bài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14325" y="2286000"/>
            <a:ext cx="227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Luyện đọc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2819400" y="29718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Ý đoạn 1: </a:t>
            </a:r>
            <a:r>
              <a:rPr lang="en-US" sz="2000" b="1"/>
              <a:t>Kể lại tai nạn của hai người bột.</a:t>
            </a:r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2895600" y="3581400"/>
            <a:ext cx="586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Ý đoạn 2: </a:t>
            </a:r>
            <a:r>
              <a:rPr lang="en-US" sz="2000" b="1"/>
              <a:t>Kể chuyện Đất Nung cứu bạn</a:t>
            </a:r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381000" y="1600200"/>
            <a:ext cx="8210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FF"/>
                </a:solidFill>
              </a:rPr>
              <a:t> </a:t>
            </a:r>
            <a:r>
              <a:rPr lang="en-US" sz="2000" b="1" u="sng">
                <a:solidFill>
                  <a:srgbClr val="FF00FF"/>
                </a:solidFill>
              </a:rPr>
              <a:t>Nội dung</a:t>
            </a:r>
            <a:r>
              <a:rPr lang="en-US" sz="2000" b="1" u="sng">
                <a:solidFill>
                  <a:schemeClr val="bg1"/>
                </a:solidFill>
              </a:rPr>
              <a:t>   </a:t>
            </a:r>
            <a:r>
              <a:rPr lang="en-US" sz="2000" b="1"/>
              <a:t>Chú Đất Nung nhờ dám nung mình trong lửa đã trở thành người hữu ích, cứu sống được người khác.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1905000" y="914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</a:t>
            </a:r>
            <a:r>
              <a:rPr lang="en-US" sz="2800"/>
              <a:t>:  </a:t>
            </a:r>
            <a:r>
              <a:rPr lang="en-US" sz="2400" b="1">
                <a:solidFill>
                  <a:srgbClr val="0000FF"/>
                </a:solidFill>
              </a:rPr>
              <a:t>Chú Đất Nung</a:t>
            </a:r>
            <a:r>
              <a:rPr lang="en-US"/>
              <a:t>  (</a:t>
            </a:r>
            <a:r>
              <a:rPr lang="en-US" sz="2000"/>
              <a:t>Tiếp theo</a:t>
            </a:r>
            <a:r>
              <a:rPr lang="en-US"/>
              <a:t>)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>
            <a:off x="5181600" y="12954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(Theo Nguyễn Kiên</a:t>
            </a:r>
            <a:r>
              <a:rPr lang="en-US" b="1"/>
              <a:t> </a:t>
            </a:r>
            <a:r>
              <a:rPr lang="en-US"/>
              <a:t>)</a:t>
            </a:r>
          </a:p>
        </p:txBody>
      </p:sp>
      <p:sp>
        <p:nvSpPr>
          <p:cNvPr id="3085" name="Text Box 16"/>
          <p:cNvSpPr txBox="1">
            <a:spLocks noChangeArrowheads="1"/>
          </p:cNvSpPr>
          <p:nvPr/>
        </p:nvSpPr>
        <p:spPr bwMode="auto">
          <a:xfrm>
            <a:off x="3276600" y="5461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Tập đọc</a:t>
            </a:r>
          </a:p>
        </p:txBody>
      </p:sp>
      <p:pic>
        <p:nvPicPr>
          <p:cNvPr id="3086" name="Picture 17" descr="BOOKANI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Text Box 18"/>
          <p:cNvSpPr txBox="1">
            <a:spLocks noChangeArrowheads="1"/>
          </p:cNvSpPr>
          <p:nvPr/>
        </p:nvSpPr>
        <p:spPr bwMode="auto">
          <a:xfrm>
            <a:off x="323850" y="4572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Sgk / 138</a:t>
            </a:r>
          </a:p>
        </p:txBody>
      </p:sp>
    </p:spTree>
    <p:controls>
      <p:control spid="3074" name="TextBox1" r:id="rId2" imgW="2286000" imgH="457200"/>
      <p:control spid="3075" name="TextBox2" r:id="rId3" imgW="2286000" imgH="457200"/>
      <p:control spid="3076" name="TextBox3" r:id="rId4" imgW="2286000" imgH="457200"/>
      <p:control spid="3077" name="TextBox4" r:id="rId5" imgW="2286000" imgH="4572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</TotalTime>
  <Words>464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Hai Son Phuoc Hung Long Dien BRVT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Hoa Hiep</dc:creator>
  <cp:lastModifiedBy>CSTeam</cp:lastModifiedBy>
  <cp:revision>109</cp:revision>
  <dcterms:created xsi:type="dcterms:W3CDTF">2009-02-14T03:56:51Z</dcterms:created>
  <dcterms:modified xsi:type="dcterms:W3CDTF">2016-06-30T01:41:16Z</dcterms:modified>
</cp:coreProperties>
</file>